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527" r:id="rId5"/>
  </p:sldMasterIdLst>
  <p:notesMasterIdLst>
    <p:notesMasterId r:id="rId7"/>
  </p:notesMasterIdLst>
  <p:handoutMasterIdLst>
    <p:handoutMasterId r:id="rId8"/>
  </p:handoutMasterIdLst>
  <p:sldIdLst>
    <p:sldId id="294" r:id="rId6"/>
  </p:sldIdLst>
  <p:sldSz cx="9144000" cy="5143500" type="screen16x9"/>
  <p:notesSz cx="6669088" cy="9926638"/>
  <p:custShowLst>
    <p:custShow name="Tabel of Content" id="0">
      <p:sldLst/>
    </p:custShow>
  </p:custShow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pidemiology" id="{A16CF60F-3ED1-45E4-9C0F-3E0DDB2C3446}">
          <p14:sldIdLst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76">
          <p15:clr>
            <a:srgbClr val="A4A3A4"/>
          </p15:clr>
        </p15:guide>
        <p15:guide id="3" orient="horz" pos="122">
          <p15:clr>
            <a:srgbClr val="A4A3A4"/>
          </p15:clr>
        </p15:guide>
        <p15:guide id="4" orient="horz" pos="3134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882">
          <p15:clr>
            <a:srgbClr val="A4A3A4"/>
          </p15:clr>
        </p15:guide>
        <p15:guide id="7" orient="horz" pos="733">
          <p15:clr>
            <a:srgbClr val="A4A3A4"/>
          </p15:clr>
        </p15:guide>
        <p15:guide id="8" orient="horz" pos="2492">
          <p15:clr>
            <a:srgbClr val="A4A3A4"/>
          </p15:clr>
        </p15:guide>
        <p15:guide id="9" orient="horz" pos="2353">
          <p15:clr>
            <a:srgbClr val="A4A3A4"/>
          </p15:clr>
        </p15:guide>
        <p15:guide id="10" orient="horz" pos="2225">
          <p15:clr>
            <a:srgbClr val="A4A3A4"/>
          </p15:clr>
        </p15:guide>
        <p15:guide id="11" pos="351">
          <p15:clr>
            <a:srgbClr val="A4A3A4"/>
          </p15:clr>
        </p15:guide>
        <p15:guide id="12" pos="5465">
          <p15:clr>
            <a:srgbClr val="A4A3A4"/>
          </p15:clr>
        </p15:guide>
        <p15:guide id="13" pos="817">
          <p15:clr>
            <a:srgbClr val="A4A3A4"/>
          </p15:clr>
        </p15:guide>
        <p15:guide id="14" pos="5054">
          <p15:clr>
            <a:srgbClr val="A4A3A4"/>
          </p15:clr>
        </p15:guide>
        <p15:guide id="15" pos="4071">
          <p15:clr>
            <a:srgbClr val="A4A3A4"/>
          </p15:clr>
        </p15:guide>
        <p15:guide id="16" pos="3219">
          <p15:clr>
            <a:srgbClr val="A4A3A4"/>
          </p15:clr>
        </p15:guide>
        <p15:guide id="17" pos="697">
          <p15:clr>
            <a:srgbClr val="A4A3A4"/>
          </p15:clr>
        </p15:guide>
        <p15:guide id="18" pos="24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B2A499"/>
    <a:srgbClr val="DADADA"/>
    <a:srgbClr val="CCD9D3"/>
    <a:srgbClr val="99B3A8"/>
    <a:srgbClr val="717171"/>
    <a:srgbClr val="7BED45"/>
    <a:srgbClr val="7400BF"/>
    <a:srgbClr val="426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79906" autoAdjust="0"/>
  </p:normalViewPr>
  <p:slideViewPr>
    <p:cSldViewPr snapToGrid="0">
      <p:cViewPr varScale="1">
        <p:scale>
          <a:sx n="166" d="100"/>
          <a:sy n="166" d="100"/>
        </p:scale>
        <p:origin x="1734" y="162"/>
      </p:cViewPr>
      <p:guideLst>
        <p:guide orient="horz" pos="663"/>
        <p:guide orient="horz" pos="976"/>
        <p:guide orient="horz" pos="122"/>
        <p:guide orient="horz" pos="3134"/>
        <p:guide orient="horz" pos="2790"/>
        <p:guide orient="horz" pos="882"/>
        <p:guide orient="horz" pos="733"/>
        <p:guide orient="horz" pos="2492"/>
        <p:guide orient="horz" pos="2353"/>
        <p:guide orient="horz" pos="2225"/>
        <p:guide pos="351"/>
        <p:guide pos="5465"/>
        <p:guide pos="817"/>
        <p:guide pos="5054"/>
        <p:guide pos="4071"/>
        <p:guide pos="3219"/>
        <p:guide pos="697"/>
        <p:guide pos="2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35382"/>
    </p:cViewPr>
  </p:sorterViewPr>
  <p:notesViewPr>
    <p:cSldViewPr>
      <p:cViewPr varScale="1">
        <p:scale>
          <a:sx n="103" d="100"/>
          <a:sy n="103" d="100"/>
        </p:scale>
        <p:origin x="4464" y="184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US">
                <a:latin typeface="Arial" charset="0"/>
                <a:ea typeface="Arial" charset="0"/>
                <a:cs typeface="Arial" charset="0"/>
              </a:defRPr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With support system</a:t>
            </a:r>
            <a:br>
              <a:rPr lang="en-US" sz="1000" dirty="0">
                <a:latin typeface="Arial" charset="0"/>
                <a:ea typeface="Arial" charset="0"/>
                <a:cs typeface="Arial" charset="0"/>
              </a:rPr>
            </a:br>
            <a:r>
              <a:rPr lang="en-US" sz="1000" i="1" dirty="0">
                <a:latin typeface="Arial" charset="0"/>
                <a:ea typeface="Arial" charset="0"/>
                <a:cs typeface="Arial" charset="0"/>
              </a:rPr>
              <a:t>N</a:t>
            </a: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 = 27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44431238596655"/>
          <c:y val="0.22008821813939899"/>
          <c:w val="0.50490046092228702"/>
          <c:h val="0.749522820064159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With Support System</c:v>
                </c:pt>
              </c:strCache>
            </c:strRef>
          </c:tx>
          <c:dPt>
            <c:idx val="1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E319-4ADA-97EB-503D13C9097E}"/>
              </c:ext>
            </c:extLst>
          </c:dPt>
          <c:dLbls>
            <c:dLbl>
              <c:idx val="0"/>
              <c:layout>
                <c:manualLayout>
                  <c:x val="0.219845351135628"/>
                  <c:y val="5.0743981691123402E-2"/>
                </c:manualLayout>
              </c:layout>
              <c:tx>
                <c:rich>
                  <a:bodyPr/>
                  <a:lstStyle/>
                  <a:p>
                    <a:pPr>
                      <a:defRPr lang="en-US" b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defRPr>
                    </a:pPr>
                    <a:r>
                      <a:rPr lang="en-US" b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rPr>
                      <a:t>Improved
89%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E319-4ADA-97EB-503D13C9097E}"/>
                </c:ext>
              </c:extLst>
            </c:dLbl>
            <c:dLbl>
              <c:idx val="1"/>
              <c:layout>
                <c:manualLayout>
                  <c:x val="-0.26408405767278798"/>
                  <c:y val="9.7714572446119696E-2"/>
                </c:manualLayout>
              </c:layout>
              <c:tx>
                <c:rich>
                  <a:bodyPr/>
                  <a:lstStyle/>
                  <a:p>
                    <a:pPr>
                      <a:defRPr lang="en-US" sz="1000" b="0">
                        <a:latin typeface="Arial" charset="0"/>
                        <a:ea typeface="Arial" charset="0"/>
                        <a:cs typeface="Arial" charset="0"/>
                      </a:defRPr>
                    </a:pPr>
                    <a:r>
                      <a:rPr lang="en-GB" sz="1000" b="0" dirty="0">
                        <a:latin typeface="Arial" charset="0"/>
                        <a:ea typeface="Arial" charset="0"/>
                        <a:cs typeface="Arial" charset="0"/>
                      </a:rPr>
                      <a:t>No change </a:t>
                    </a:r>
                    <a:br>
                      <a:rPr lang="en-GB" sz="1000" b="0" dirty="0">
                        <a:latin typeface="Arial" charset="0"/>
                        <a:ea typeface="Arial" charset="0"/>
                        <a:cs typeface="Arial" charset="0"/>
                      </a:rPr>
                    </a:br>
                    <a:r>
                      <a:rPr lang="en-GB" sz="1000" b="0" dirty="0">
                        <a:latin typeface="Arial" charset="0"/>
                        <a:ea typeface="Arial" charset="0"/>
                        <a:cs typeface="Arial" charset="0"/>
                      </a:rPr>
                      <a:t>or worsening
11%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319-4ADA-97EB-503D13C909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b="0"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improved</c:v>
                </c:pt>
                <c:pt idx="1">
                  <c:v>no change or worsening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89</c:v>
                </c:pt>
                <c:pt idx="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19-4ADA-97EB-503D13C9097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US" sz="1000">
                <a:latin typeface="Arial" charset="0"/>
                <a:ea typeface="Arial" charset="0"/>
                <a:cs typeface="Arial" charset="0"/>
              </a:defRPr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Without support system</a:t>
            </a:r>
            <a:br>
              <a:rPr lang="en-US" sz="1000" dirty="0">
                <a:latin typeface="Arial" charset="0"/>
                <a:ea typeface="Arial" charset="0"/>
                <a:cs typeface="Arial" charset="0"/>
              </a:rPr>
            </a:br>
            <a:r>
              <a:rPr lang="en-US" sz="1000" i="1" dirty="0">
                <a:latin typeface="Arial" charset="0"/>
                <a:ea typeface="Arial" charset="0"/>
                <a:cs typeface="Arial" charset="0"/>
              </a:rPr>
              <a:t>N</a:t>
            </a: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 = 23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6828204445458798"/>
          <c:y val="0.22008821813939899"/>
          <c:w val="0.51818656725880297"/>
          <c:h val="0.74489319043452995"/>
        </c:manualLayout>
      </c:layout>
      <c:doughnutChart>
        <c:varyColors val="1"/>
        <c:ser>
          <c:idx val="0"/>
          <c:order val="0"/>
          <c:tx>
            <c:strRef>
              <c:f>Sheet1!$C$1</c:f>
              <c:strCache>
                <c:ptCount val="1"/>
                <c:pt idx="0">
                  <c:v>Without Support System</c:v>
                </c:pt>
              </c:strCache>
            </c:strRef>
          </c:tx>
          <c:dPt>
            <c:idx val="1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826-42D5-8945-1283C4BB8115}"/>
              </c:ext>
            </c:extLst>
          </c:dPt>
          <c:dLbls>
            <c:dLbl>
              <c:idx val="0"/>
              <c:layout>
                <c:manualLayout>
                  <c:x val="0.18552910382649901"/>
                  <c:y val="-0.12787967053812899"/>
                </c:manualLayout>
              </c:layout>
              <c:tx>
                <c:rich>
                  <a:bodyPr/>
                  <a:lstStyle/>
                  <a:p>
                    <a:pPr>
                      <a:defRPr lang="en-US" sz="1000" b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defRPr>
                    </a:pPr>
                    <a:r>
                      <a:rPr lang="en-US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rPr>
                      <a:t>Improved
39%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826-42D5-8945-1283C4BB8115}"/>
                </c:ext>
              </c:extLst>
            </c:dLbl>
            <c:dLbl>
              <c:idx val="1"/>
              <c:layout>
                <c:manualLayout>
                  <c:x val="-0.226666852266946"/>
                  <c:y val="-0.19334859073051899"/>
                </c:manualLayout>
              </c:layout>
              <c:tx>
                <c:rich>
                  <a:bodyPr anchorCtr="0"/>
                  <a:lstStyle/>
                  <a:p>
                    <a:pPr algn="ctr">
                      <a:defRPr lang="en-US" sz="1000" b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defRPr>
                    </a:pPr>
                    <a:r>
                      <a:rPr lang="en-GB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rPr>
                      <a:t>No change </a:t>
                    </a:r>
                    <a:br>
                      <a:rPr lang="en-GB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rPr>
                    </a:br>
                    <a:r>
                      <a:rPr lang="en-GB" sz="1000" b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rPr>
                      <a:t>or worsening
61%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950909577587399"/>
                      <c:h val="0.3046420834914150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7826-42D5-8945-1283C4BB81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0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improved</c:v>
                </c:pt>
                <c:pt idx="1">
                  <c:v>no change or worsening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39</c:v>
                </c:pt>
                <c:pt idx="1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26-42D5-8945-1283C4BB8115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23-02-2022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23-02-2022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In a post hoc analysis of data from the CATIE study, 50 patients were dichotomized into 2 groups:</a:t>
            </a:r>
          </a:p>
          <a:p>
            <a:pPr lvl="1">
              <a:spcBef>
                <a:spcPts val="0"/>
              </a:spcBef>
              <a:defRPr/>
            </a:pPr>
            <a:r>
              <a:rPr lang="en-US" dirty="0"/>
              <a:t>The first group had a family/significant other—available and mostly supportive—to work collaboratively to facilitate adherence with the treatment team (n=27).</a:t>
            </a:r>
          </a:p>
          <a:p>
            <a:pPr lvl="1">
              <a:spcBef>
                <a:spcPts val="0"/>
              </a:spcBef>
              <a:defRPr/>
            </a:pPr>
            <a:r>
              <a:rPr lang="en-US" dirty="0"/>
              <a:t>The second group either did not have family/significant other support because there was no one available, the patient-family unit was in a highly conflicted struggle, or the family would not/could not come in regularly for treatment visits (n=23).</a:t>
            </a:r>
          </a:p>
          <a:p>
            <a:pPr>
              <a:defRPr/>
            </a:pPr>
            <a:r>
              <a:rPr lang="en-US" dirty="0"/>
              <a:t>Outcome ratings were based on the author’s ratings of outcome as well as the outcome ratings in the CATIE database.</a:t>
            </a:r>
          </a:p>
          <a:p>
            <a:pPr>
              <a:defRPr/>
            </a:pPr>
            <a:r>
              <a:rPr lang="en-US" dirty="0"/>
              <a:t>It was demonstrated that having a family available and supportive improves outcome.</a:t>
            </a:r>
          </a:p>
          <a:p>
            <a:pPr lvl="1">
              <a:spcBef>
                <a:spcPts val="0"/>
              </a:spcBef>
              <a:defRPr/>
            </a:pPr>
            <a:r>
              <a:rPr lang="en-US" dirty="0"/>
              <a:t>24 of the 27 patients (89%) with supportive families improved.</a:t>
            </a:r>
          </a:p>
          <a:p>
            <a:pPr lvl="1">
              <a:spcBef>
                <a:spcPts val="0"/>
              </a:spcBef>
              <a:defRPr/>
            </a:pPr>
            <a:r>
              <a:rPr lang="en-US" dirty="0"/>
              <a:t>14 of the 23 patients (61%) of the patients with a </a:t>
            </a:r>
            <a:r>
              <a:rPr lang="en-US" dirty="0" err="1"/>
              <a:t>nonavailable</a:t>
            </a:r>
            <a:r>
              <a:rPr lang="en-US" dirty="0"/>
              <a:t> </a:t>
            </a:r>
            <a:r>
              <a:rPr lang="en-US" dirty="0" err="1"/>
              <a:t>nonsupportive</a:t>
            </a:r>
            <a:r>
              <a:rPr lang="en-US" dirty="0"/>
              <a:t> group showed no change or worsened.</a:t>
            </a:r>
          </a:p>
          <a:p>
            <a:pPr>
              <a:defRPr/>
            </a:pPr>
            <a:r>
              <a:rPr lang="en-US" dirty="0"/>
              <a:t>Improved outcomes may be mediated by improving long-term adherence.</a:t>
            </a:r>
          </a:p>
          <a:p>
            <a:pPr lvl="1">
              <a:spcBef>
                <a:spcPts val="0"/>
              </a:spcBef>
              <a:defRPr/>
            </a:pPr>
            <a:r>
              <a:rPr lang="en-US" dirty="0"/>
              <a:t>23 of the 27 patients (85%) with supportive families remained in treatment for the entire study.</a:t>
            </a:r>
          </a:p>
          <a:p>
            <a:pPr lvl="1">
              <a:spcBef>
                <a:spcPts val="0"/>
              </a:spcBef>
              <a:defRPr/>
            </a:pPr>
            <a:r>
              <a:rPr lang="en-US" dirty="0"/>
              <a:t>10 of the 23 patients (43%) without a supportive family remained in treatment for the entire study.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sz="900" b="1" dirty="0"/>
              <a:t>Reference</a:t>
            </a:r>
          </a:p>
          <a:p>
            <a:pPr>
              <a:spcBef>
                <a:spcPts val="0"/>
              </a:spcBef>
              <a:defRPr/>
            </a:pPr>
            <a:r>
              <a:rPr lang="en-US" sz="900" dirty="0"/>
              <a:t>Glick ID, </a:t>
            </a:r>
            <a:r>
              <a:rPr lang="en-US" sz="900" dirty="0" err="1"/>
              <a:t>Stekoll</a:t>
            </a:r>
            <a:r>
              <a:rPr lang="en-US" sz="900" dirty="0"/>
              <a:t> AH, Hays S. The role of the family and improvement in treatment maintenance, adherence, and outcome for schizophrenia. </a:t>
            </a:r>
            <a:r>
              <a:rPr lang="en-US" sz="900" i="1" dirty="0"/>
              <a:t>J </a:t>
            </a:r>
            <a:r>
              <a:rPr lang="en-US" sz="900" i="1" dirty="0" err="1"/>
              <a:t>Clin</a:t>
            </a:r>
            <a:r>
              <a:rPr lang="en-US" sz="900" i="1" dirty="0"/>
              <a:t> </a:t>
            </a:r>
            <a:r>
              <a:rPr lang="en-US" sz="900" i="1" dirty="0" err="1"/>
              <a:t>Psychopharmacol</a:t>
            </a:r>
            <a:r>
              <a:rPr lang="en-US" sz="900" dirty="0"/>
              <a:t>. 2011;31(1):82-85.</a:t>
            </a:r>
          </a:p>
        </p:txBody>
      </p:sp>
      <p:sp>
        <p:nvSpPr>
          <p:cNvPr id="72707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253287-C414-47E5-BF6E-08C82B5F901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9574" name="Slide Image Placeholder 3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7614362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18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0468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0501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225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97147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850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135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473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1538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834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77062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8842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5556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049591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199520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61487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931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EE4FF2DE-3502-4420-9681-B487800F6C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B2F6F31-F384-4562-8F2C-0827FCA3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96AAC8E-5C18-4F06-B0E9-E1260B3C48C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C95D003-9990-4486-B46C-5A929AD5E50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31EEBE49-0314-468D-BD4B-9620C03E8D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8EAD46E-339D-4B6B-A482-BB113F38D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25718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5"/>
            <a:ext cx="7886700" cy="393586"/>
          </a:xfrm>
        </p:spPr>
        <p:txBody>
          <a:bodyPr anchor="t">
            <a:normAutofit/>
          </a:bodyPr>
          <a:lstStyle>
            <a:lvl1pPr>
              <a:defRPr sz="18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31790"/>
            <a:ext cx="3918204" cy="3263504"/>
          </a:xfr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597146" y="1031790"/>
            <a:ext cx="3918204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244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33" Type="http://schemas.openxmlformats.org/officeDocument/2006/relationships/tags" Target="../tags/tag10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.xml"/><Relationship Id="rId32" Type="http://schemas.openxmlformats.org/officeDocument/2006/relationships/tags" Target="../tags/tag9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5.xml"/><Relationship Id="rId36" Type="http://schemas.openxmlformats.org/officeDocument/2006/relationships/tags" Target="../tags/tag1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4.xml"/><Relationship Id="rId30" Type="http://schemas.openxmlformats.org/officeDocument/2006/relationships/tags" Target="../tags/tag7.xml"/><Relationship Id="rId35" Type="http://schemas.openxmlformats.org/officeDocument/2006/relationships/tags" Target="../tags/tag1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CBBD4793-BC93-4D2D-BEED-CC919FD04BE0}"/>
              </a:ext>
            </a:extLst>
          </p:cNvPr>
          <p:cNvGrpSpPr>
            <a:grpSpLocks/>
          </p:cNvGrpSpPr>
          <p:nvPr userDrawn="1">
            <p:custDataLst>
              <p:tags r:id="rId24"/>
            </p:custDataLst>
          </p:nvPr>
        </p:nvGrpSpPr>
        <p:grpSpPr bwMode="auto">
          <a:xfrm rot="5400000">
            <a:off x="-404813" y="1036638"/>
            <a:ext cx="163513" cy="207963"/>
            <a:chOff x="306035" y="-280498"/>
            <a:chExt cx="163140" cy="208455"/>
          </a:xfrm>
        </p:grpSpPr>
        <p:cxnSp>
          <p:nvCxnSpPr>
            <p:cNvPr id="10" name="Straight Connector 24">
              <a:extLst>
                <a:ext uri="{FF2B5EF4-FFF2-40B4-BE49-F238E27FC236}">
                  <a16:creationId xmlns:a16="http://schemas.microsoft.com/office/drawing/2014/main" id="{ECAC7F77-83EF-469D-AB0C-1EA007454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Arrow Connector 25">
              <a:extLst>
                <a:ext uri="{FF2B5EF4-FFF2-40B4-BE49-F238E27FC236}">
                  <a16:creationId xmlns:a16="http://schemas.microsoft.com/office/drawing/2014/main" id="{5C279300-EF90-4C5D-BBBA-1A1E3526B0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DDB74CB1-BF99-4AA4-B571-AA6D03E477D6}"/>
              </a:ext>
            </a:extLst>
          </p:cNvPr>
          <p:cNvGrpSpPr>
            <a:grpSpLocks/>
          </p:cNvGrpSpPr>
          <p:nvPr userDrawn="1">
            <p:custDataLst>
              <p:tags r:id="rId25"/>
            </p:custDataLst>
          </p:nvPr>
        </p:nvGrpSpPr>
        <p:grpSpPr bwMode="auto">
          <a:xfrm rot="5400000">
            <a:off x="-404813" y="179388"/>
            <a:ext cx="163513" cy="207963"/>
            <a:chOff x="306035" y="-280498"/>
            <a:chExt cx="163140" cy="208455"/>
          </a:xfrm>
        </p:grpSpPr>
        <p:cxnSp>
          <p:nvCxnSpPr>
            <p:cNvPr id="13" name="Straight Connector 24">
              <a:extLst>
                <a:ext uri="{FF2B5EF4-FFF2-40B4-BE49-F238E27FC236}">
                  <a16:creationId xmlns:a16="http://schemas.microsoft.com/office/drawing/2014/main" id="{5A5BD1A6-AF9C-4F5E-9C21-C1B1332693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Arrow Connector 25">
              <a:extLst>
                <a:ext uri="{FF2B5EF4-FFF2-40B4-BE49-F238E27FC236}">
                  <a16:creationId xmlns:a16="http://schemas.microsoft.com/office/drawing/2014/main" id="{F0642BFC-7C5F-42EF-BE9E-5DA5DAAA3F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23">
            <a:extLst>
              <a:ext uri="{FF2B5EF4-FFF2-40B4-BE49-F238E27FC236}">
                <a16:creationId xmlns:a16="http://schemas.microsoft.com/office/drawing/2014/main" id="{971B6CBD-96C7-4066-9299-2FEF49CD6DCF}"/>
              </a:ext>
            </a:extLst>
          </p:cNvPr>
          <p:cNvGrpSpPr>
            <a:grpSpLocks/>
          </p:cNvGrpSpPr>
          <p:nvPr userDrawn="1">
            <p:custDataLst>
              <p:tags r:id="rId26"/>
            </p:custDataLst>
          </p:nvPr>
        </p:nvGrpSpPr>
        <p:grpSpPr bwMode="auto">
          <a:xfrm rot="16200000" flipV="1">
            <a:off x="-404813" y="4789487"/>
            <a:ext cx="163513" cy="207963"/>
            <a:chOff x="306035" y="-280498"/>
            <a:chExt cx="163140" cy="208455"/>
          </a:xfrm>
        </p:grpSpPr>
        <p:cxnSp>
          <p:nvCxnSpPr>
            <p:cNvPr id="16" name="Straight Connector 24">
              <a:extLst>
                <a:ext uri="{FF2B5EF4-FFF2-40B4-BE49-F238E27FC236}">
                  <a16:creationId xmlns:a16="http://schemas.microsoft.com/office/drawing/2014/main" id="{EBB2CD70-8715-4DED-B958-B571A9E1E2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25">
              <a:extLst>
                <a:ext uri="{FF2B5EF4-FFF2-40B4-BE49-F238E27FC236}">
                  <a16:creationId xmlns:a16="http://schemas.microsoft.com/office/drawing/2014/main" id="{A8F69B38-308F-4CA4-A3E5-588E406E58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A1DCE9A-45C5-4A49-A565-8AA265D8DA6F}"/>
              </a:ext>
            </a:extLst>
          </p:cNvPr>
          <p:cNvGrpSpPr>
            <a:grpSpLocks/>
          </p:cNvGrpSpPr>
          <p:nvPr userDrawn="1">
            <p:custDataLst>
              <p:tags r:id="rId27"/>
            </p:custDataLst>
          </p:nvPr>
        </p:nvGrpSpPr>
        <p:grpSpPr bwMode="auto">
          <a:xfrm rot="5400000">
            <a:off x="-404813" y="1530350"/>
            <a:ext cx="163513" cy="207963"/>
            <a:chOff x="306035" y="-280498"/>
            <a:chExt cx="163140" cy="208455"/>
          </a:xfrm>
        </p:grpSpPr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id="{BD0E9C09-BC01-4259-97B4-A96ED3061A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Arrow Connector 25">
              <a:extLst>
                <a:ext uri="{FF2B5EF4-FFF2-40B4-BE49-F238E27FC236}">
                  <a16:creationId xmlns:a16="http://schemas.microsoft.com/office/drawing/2014/main" id="{A16A46B6-A957-4306-A2FC-CC46029921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CD41ABF1-ACEB-4728-819D-89CCA6694AE0}"/>
              </a:ext>
            </a:extLst>
          </p:cNvPr>
          <p:cNvGrpSpPr>
            <a:grpSpLocks/>
          </p:cNvGrpSpPr>
          <p:nvPr userDrawn="1">
            <p:custDataLst>
              <p:tags r:id="rId28"/>
            </p:custDataLst>
          </p:nvPr>
        </p:nvGrpSpPr>
        <p:grpSpPr bwMode="auto">
          <a:xfrm rot="10800000" flipH="1">
            <a:off x="557213" y="-343958"/>
            <a:ext cx="163513" cy="207963"/>
            <a:chOff x="306035" y="-280498"/>
            <a:chExt cx="163140" cy="208455"/>
          </a:xfrm>
        </p:grpSpPr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D753AB21-55F2-4F55-9936-11EA1AE32C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Arrow Connector 25">
              <a:extLst>
                <a:ext uri="{FF2B5EF4-FFF2-40B4-BE49-F238E27FC236}">
                  <a16:creationId xmlns:a16="http://schemas.microsoft.com/office/drawing/2014/main" id="{9115CD81-BCDE-4A20-B25D-FF4248FEBB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1DD190-A0C4-416C-9A61-456A47A8318D}"/>
              </a:ext>
            </a:extLst>
          </p:cNvPr>
          <p:cNvGrpSpPr>
            <a:grpSpLocks/>
          </p:cNvGrpSpPr>
          <p:nvPr userDrawn="1">
            <p:custDataLst>
              <p:tags r:id="rId29"/>
            </p:custDataLst>
          </p:nvPr>
        </p:nvGrpSpPr>
        <p:grpSpPr bwMode="auto">
          <a:xfrm rot="10800000">
            <a:off x="8512175" y="-343958"/>
            <a:ext cx="163513" cy="207963"/>
            <a:chOff x="306035" y="-280498"/>
            <a:chExt cx="163140" cy="2084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F470EC7-6CDF-4E06-A5C8-F682CA30E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936EF67-BFA6-477D-8AFC-4952B5256C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23">
            <a:extLst>
              <a:ext uri="{FF2B5EF4-FFF2-40B4-BE49-F238E27FC236}">
                <a16:creationId xmlns:a16="http://schemas.microsoft.com/office/drawing/2014/main" id="{FFE4FDE5-A3A4-4119-A03E-76D89A1F1407}"/>
              </a:ext>
            </a:extLst>
          </p:cNvPr>
          <p:cNvGrpSpPr>
            <a:grpSpLocks/>
          </p:cNvGrpSpPr>
          <p:nvPr userDrawn="1">
            <p:custDataLst>
              <p:tags r:id="rId30"/>
            </p:custDataLst>
          </p:nvPr>
        </p:nvGrpSpPr>
        <p:grpSpPr bwMode="auto">
          <a:xfrm rot="5400000">
            <a:off x="-404813" y="1377950"/>
            <a:ext cx="163513" cy="207963"/>
            <a:chOff x="306035" y="-280498"/>
            <a:chExt cx="163140" cy="208455"/>
          </a:xfrm>
        </p:grpSpPr>
        <p:cxnSp>
          <p:nvCxnSpPr>
            <p:cNvPr id="28" name="Straight Connector 24">
              <a:extLst>
                <a:ext uri="{FF2B5EF4-FFF2-40B4-BE49-F238E27FC236}">
                  <a16:creationId xmlns:a16="http://schemas.microsoft.com/office/drawing/2014/main" id="{A6FB719E-487E-477D-9021-A793119733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Arrow Connector 25">
              <a:extLst>
                <a:ext uri="{FF2B5EF4-FFF2-40B4-BE49-F238E27FC236}">
                  <a16:creationId xmlns:a16="http://schemas.microsoft.com/office/drawing/2014/main" id="{4DE51F52-69A2-4C25-9E07-3E43D68F84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EE74D0C3-3DE5-48B0-A57C-3747C838692B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 bwMode="auto">
          <a:xfrm rot="10800000" flipH="1">
            <a:off x="1120775" y="-343958"/>
            <a:ext cx="163513" cy="207963"/>
            <a:chOff x="306035" y="-280498"/>
            <a:chExt cx="163140" cy="208455"/>
          </a:xfrm>
        </p:grpSpPr>
        <p:cxnSp>
          <p:nvCxnSpPr>
            <p:cNvPr id="31" name="Straight Connector 24">
              <a:extLst>
                <a:ext uri="{FF2B5EF4-FFF2-40B4-BE49-F238E27FC236}">
                  <a16:creationId xmlns:a16="http://schemas.microsoft.com/office/drawing/2014/main" id="{AC42468C-0C80-48EA-97FF-D5982C7C54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Arrow Connector 25">
              <a:extLst>
                <a:ext uri="{FF2B5EF4-FFF2-40B4-BE49-F238E27FC236}">
                  <a16:creationId xmlns:a16="http://schemas.microsoft.com/office/drawing/2014/main" id="{48749183-9895-4E1B-917B-F949C2EA7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99AFB529-B774-4132-BC0E-2D34112F2F14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 bwMode="auto">
          <a:xfrm rot="10800000" flipH="1">
            <a:off x="1292755" y="-343958"/>
            <a:ext cx="163513" cy="207963"/>
            <a:chOff x="306035" y="-280498"/>
            <a:chExt cx="163140" cy="208455"/>
          </a:xfrm>
        </p:grpSpPr>
        <p:cxnSp>
          <p:nvCxnSpPr>
            <p:cNvPr id="34" name="Straight Connector 24">
              <a:extLst>
                <a:ext uri="{FF2B5EF4-FFF2-40B4-BE49-F238E27FC236}">
                  <a16:creationId xmlns:a16="http://schemas.microsoft.com/office/drawing/2014/main" id="{D9B105AF-23CA-46BB-8207-AFF8FDE96E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25">
              <a:extLst>
                <a:ext uri="{FF2B5EF4-FFF2-40B4-BE49-F238E27FC236}">
                  <a16:creationId xmlns:a16="http://schemas.microsoft.com/office/drawing/2014/main" id="{0BDCB586-38BA-4815-B3D0-63CD54B40F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Group 23">
            <a:extLst>
              <a:ext uri="{FF2B5EF4-FFF2-40B4-BE49-F238E27FC236}">
                <a16:creationId xmlns:a16="http://schemas.microsoft.com/office/drawing/2014/main" id="{7E5643EA-DA12-4153-82C0-253E569399F4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 bwMode="auto">
          <a:xfrm rot="5400000">
            <a:off x="-404813" y="1141413"/>
            <a:ext cx="163513" cy="207963"/>
            <a:chOff x="306035" y="-280498"/>
            <a:chExt cx="163140" cy="208455"/>
          </a:xfrm>
        </p:grpSpPr>
        <p:cxnSp>
          <p:nvCxnSpPr>
            <p:cNvPr id="37" name="Straight Connector 24">
              <a:extLst>
                <a:ext uri="{FF2B5EF4-FFF2-40B4-BE49-F238E27FC236}">
                  <a16:creationId xmlns:a16="http://schemas.microsoft.com/office/drawing/2014/main" id="{372F467E-A02F-44FC-A051-3CBB9121CF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Arrow Connector 25">
              <a:extLst>
                <a:ext uri="{FF2B5EF4-FFF2-40B4-BE49-F238E27FC236}">
                  <a16:creationId xmlns:a16="http://schemas.microsoft.com/office/drawing/2014/main" id="{059FE767-C19A-4E03-B25F-0222BE7D03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2A67D45F-05F9-4079-A0E6-72EB503BCB97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 bwMode="auto">
          <a:xfrm rot="16200000" flipV="1">
            <a:off x="-396346" y="3770312"/>
            <a:ext cx="163513" cy="207963"/>
            <a:chOff x="306035" y="-280498"/>
            <a:chExt cx="163140" cy="208455"/>
          </a:xfrm>
        </p:grpSpPr>
        <p:cxnSp>
          <p:nvCxnSpPr>
            <p:cNvPr id="40" name="Straight Connector 24">
              <a:extLst>
                <a:ext uri="{FF2B5EF4-FFF2-40B4-BE49-F238E27FC236}">
                  <a16:creationId xmlns:a16="http://schemas.microsoft.com/office/drawing/2014/main" id="{1AA61F8B-FCF9-4DE9-AC8F-B5D1C6156E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>
              <a:extLst>
                <a:ext uri="{FF2B5EF4-FFF2-40B4-BE49-F238E27FC236}">
                  <a16:creationId xmlns:a16="http://schemas.microsoft.com/office/drawing/2014/main" id="{7D424A35-9FDF-4B7B-A951-8E5107F94E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B4C71C0D-57DE-40E5-BF43-5315C2E0BA23}"/>
              </a:ext>
            </a:extLst>
          </p:cNvPr>
          <p:cNvGrpSpPr>
            <a:grpSpLocks/>
          </p:cNvGrpSpPr>
          <p:nvPr userDrawn="1">
            <p:custDataLst>
              <p:tags r:id="rId35"/>
            </p:custDataLst>
          </p:nvPr>
        </p:nvGrpSpPr>
        <p:grpSpPr bwMode="auto">
          <a:xfrm rot="16200000" flipV="1">
            <a:off x="-396346" y="3549650"/>
            <a:ext cx="163513" cy="207963"/>
            <a:chOff x="306035" y="-280498"/>
            <a:chExt cx="163140" cy="208455"/>
          </a:xfrm>
        </p:grpSpPr>
        <p:cxnSp>
          <p:nvCxnSpPr>
            <p:cNvPr id="43" name="Straight Connector 24">
              <a:extLst>
                <a:ext uri="{FF2B5EF4-FFF2-40B4-BE49-F238E27FC236}">
                  <a16:creationId xmlns:a16="http://schemas.microsoft.com/office/drawing/2014/main" id="{30696161-CAB8-4EEE-9B6A-271C070F3D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>
              <a:extLst>
                <a:ext uri="{FF2B5EF4-FFF2-40B4-BE49-F238E27FC236}">
                  <a16:creationId xmlns:a16="http://schemas.microsoft.com/office/drawing/2014/main" id="{D6BB4E82-F876-4425-A560-7D19C15EC2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>
            <a:extLst>
              <a:ext uri="{FF2B5EF4-FFF2-40B4-BE49-F238E27FC236}">
                <a16:creationId xmlns:a16="http://schemas.microsoft.com/office/drawing/2014/main" id="{7CB489C8-98D0-406B-B1DB-7C1AF93EC746}"/>
              </a:ext>
            </a:extLst>
          </p:cNvPr>
          <p:cNvGrpSpPr>
            <a:grpSpLocks/>
          </p:cNvGrpSpPr>
          <p:nvPr userDrawn="1">
            <p:custDataLst>
              <p:tags r:id="rId36"/>
            </p:custDataLst>
          </p:nvPr>
        </p:nvGrpSpPr>
        <p:grpSpPr bwMode="auto">
          <a:xfrm rot="16200000" flipV="1">
            <a:off x="-396346" y="3346450"/>
            <a:ext cx="163513" cy="207963"/>
            <a:chOff x="306035" y="-280498"/>
            <a:chExt cx="163140" cy="208455"/>
          </a:xfrm>
        </p:grpSpPr>
        <p:cxnSp>
          <p:nvCxnSpPr>
            <p:cNvPr id="46" name="Straight Connector 24">
              <a:extLst>
                <a:ext uri="{FF2B5EF4-FFF2-40B4-BE49-F238E27FC236}">
                  <a16:creationId xmlns:a16="http://schemas.microsoft.com/office/drawing/2014/main" id="{B6019697-7EBA-4653-8438-37F06B0868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>
              <a:extLst>
                <a:ext uri="{FF2B5EF4-FFF2-40B4-BE49-F238E27FC236}">
                  <a16:creationId xmlns:a16="http://schemas.microsoft.com/office/drawing/2014/main" id="{2E23AD03-5ECE-405A-AB7E-EB24212533B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6056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28" r:id="rId1"/>
    <p:sldLayoutId id="2147487529" r:id="rId2"/>
    <p:sldLayoutId id="2147487530" r:id="rId3"/>
    <p:sldLayoutId id="2147487531" r:id="rId4"/>
    <p:sldLayoutId id="2147487532" r:id="rId5"/>
    <p:sldLayoutId id="2147487533" r:id="rId6"/>
    <p:sldLayoutId id="2147487534" r:id="rId7"/>
    <p:sldLayoutId id="2147487535" r:id="rId8"/>
    <p:sldLayoutId id="2147487536" r:id="rId9"/>
    <p:sldLayoutId id="2147487537" r:id="rId10"/>
    <p:sldLayoutId id="2147487538" r:id="rId11"/>
    <p:sldLayoutId id="2147487540" r:id="rId12"/>
    <p:sldLayoutId id="2147487541" r:id="rId13"/>
    <p:sldLayoutId id="2147487542" r:id="rId14"/>
    <p:sldLayoutId id="2147487543" r:id="rId15"/>
    <p:sldLayoutId id="2147487550" r:id="rId16"/>
    <p:sldLayoutId id="2147487551" r:id="rId17"/>
    <p:sldLayoutId id="2147487559" r:id="rId18"/>
    <p:sldLayoutId id="2147487562" r:id="rId19"/>
    <p:sldLayoutId id="2147487565" r:id="rId20"/>
    <p:sldLayoutId id="2147487566" r:id="rId21"/>
    <p:sldLayoutId id="2147487568" r:id="rId2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dsholder til tekst 1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lang="da-DK" dirty="0">
              <a:latin typeface="+mn-lt"/>
            </a:endParaRPr>
          </a:p>
        </p:txBody>
      </p:sp>
      <p:sp>
        <p:nvSpPr>
          <p:cNvPr id="29" name="Titel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The Value of a Support System</a:t>
            </a:r>
          </a:p>
        </p:txBody>
      </p:sp>
      <p:sp>
        <p:nvSpPr>
          <p:cNvPr id="19" name="Pladsholder til tekst 18"/>
          <p:cNvSpPr>
            <a:spLocks noGrp="1"/>
          </p:cNvSpPr>
          <p:nvPr>
            <p:ph idx="19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/>
              <a:t>In a post hoc analysis of data from the CATIE trial, 89% of patients with a supportive family improved, compared with only 39% of those lacking a supportive family</a:t>
            </a:r>
            <a:endParaRPr lang="da-DK" sz="1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EA15D-0CAC-43A6-A1A3-08B6212EDB4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CATIE = Clinical Antipsychotic Trials of Intervention Effectiveness.</a:t>
            </a:r>
          </a:p>
          <a:p>
            <a:pPr marL="0" indent="0">
              <a:buNone/>
            </a:pPr>
            <a:r>
              <a:rPr lang="en-US" dirty="0"/>
              <a:t>Glick ID, </a:t>
            </a:r>
            <a:r>
              <a:rPr lang="en-US" i="1" dirty="0"/>
              <a:t>et al. J Clin </a:t>
            </a:r>
            <a:r>
              <a:rPr lang="en-US" i="1" dirty="0" err="1"/>
              <a:t>Psychopharmacol</a:t>
            </a:r>
            <a:r>
              <a:rPr lang="en-US" i="1" dirty="0"/>
              <a:t>. 2011;31(1):82-85.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9272010"/>
              </p:ext>
            </p:extLst>
          </p:nvPr>
        </p:nvGraphicFramePr>
        <p:xfrm>
          <a:off x="858976" y="1680390"/>
          <a:ext cx="4043224" cy="204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7984466"/>
              </p:ext>
            </p:extLst>
          </p:nvPr>
        </p:nvGraphicFramePr>
        <p:xfrm>
          <a:off x="4108001" y="1680390"/>
          <a:ext cx="3915224" cy="204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ounded Rectangle 18"/>
          <p:cNvSpPr/>
          <p:nvPr/>
        </p:nvSpPr>
        <p:spPr>
          <a:xfrm>
            <a:off x="1355290" y="3997687"/>
            <a:ext cx="6433419" cy="504000"/>
          </a:xfrm>
          <a:prstGeom prst="roundRect">
            <a:avLst/>
          </a:prstGeom>
          <a:solidFill>
            <a:srgbClr val="D9D1CC"/>
          </a:solidFill>
          <a:ln w="28575" algn="ctr">
            <a:noFill/>
            <a:round/>
            <a:headEnd/>
            <a:tailEnd/>
          </a:ln>
          <a:effectLst/>
        </p:spPr>
        <p:txBody>
          <a:bodyPr lIns="108000" tIns="72000" rIns="108000" bIns="108000" anchor="ctr">
            <a:noAutofit/>
          </a:bodyPr>
          <a:lstStyle/>
          <a:p>
            <a:pPr algn="ctr"/>
            <a:r>
              <a:rPr kumimoji="1" lang="da-DK" sz="1400" b="1" dirty="0">
                <a:latin typeface="Calibri"/>
                <a:ea typeface="ＭＳ Ｐゴシック"/>
                <a:cs typeface="ＭＳ Ｐゴシック"/>
              </a:rPr>
              <a:t>Patients with a </a:t>
            </a:r>
            <a:r>
              <a:rPr kumimoji="1" lang="da-DK" sz="1400" b="1" dirty="0" err="1">
                <a:latin typeface="Calibri"/>
                <a:ea typeface="ＭＳ Ｐゴシック"/>
                <a:cs typeface="ＭＳ Ｐゴシック"/>
              </a:rPr>
              <a:t>supportive</a:t>
            </a:r>
            <a:r>
              <a:rPr kumimoji="1" lang="da-DK" sz="1400" b="1" dirty="0">
                <a:latin typeface="Calibri"/>
                <a:ea typeface="ＭＳ Ｐゴシック"/>
                <a:cs typeface="ＭＳ Ｐゴシック"/>
              </a:rPr>
              <a:t> </a:t>
            </a:r>
            <a:r>
              <a:rPr kumimoji="1" lang="da-DK" sz="1400" b="1" dirty="0" err="1">
                <a:latin typeface="Calibri"/>
                <a:ea typeface="ＭＳ Ｐゴシック"/>
                <a:cs typeface="ＭＳ Ｐゴシック"/>
              </a:rPr>
              <a:t>family</a:t>
            </a:r>
            <a:r>
              <a:rPr kumimoji="1" lang="da-DK" sz="1400" b="1" dirty="0">
                <a:latin typeface="Calibri"/>
                <a:ea typeface="ＭＳ Ｐゴシック"/>
                <a:cs typeface="ＭＳ Ｐゴシック"/>
              </a:rPr>
              <a:t> </a:t>
            </a:r>
            <a:r>
              <a:rPr kumimoji="1" lang="da-DK" sz="1400" b="1" dirty="0" err="1">
                <a:latin typeface="Calibri"/>
                <a:ea typeface="ＭＳ Ｐゴシック"/>
                <a:cs typeface="ＭＳ Ｐゴシック"/>
              </a:rPr>
              <a:t>were</a:t>
            </a:r>
            <a:r>
              <a:rPr kumimoji="1" lang="da-DK" sz="1400" b="1" dirty="0">
                <a:latin typeface="Calibri"/>
                <a:ea typeface="ＭＳ Ｐゴシック"/>
                <a:cs typeface="ＭＳ Ｐゴシック"/>
              </a:rPr>
              <a:t> </a:t>
            </a:r>
            <a:r>
              <a:rPr kumimoji="1" lang="da-DK" sz="1400" b="1" dirty="0" err="1">
                <a:latin typeface="Calibri"/>
                <a:ea typeface="ＭＳ Ｐゴシック"/>
                <a:cs typeface="ＭＳ Ｐゴシック"/>
              </a:rPr>
              <a:t>about</a:t>
            </a:r>
            <a:r>
              <a:rPr kumimoji="1" lang="da-DK" sz="1400" b="1" dirty="0">
                <a:latin typeface="Calibri"/>
                <a:ea typeface="ＭＳ Ｐゴシック"/>
                <a:cs typeface="ＭＳ Ｐゴシック"/>
              </a:rPr>
              <a:t> </a:t>
            </a:r>
            <a:r>
              <a:rPr kumimoji="1" lang="da-DK" sz="1400" b="1" dirty="0" err="1">
                <a:latin typeface="Calibri"/>
                <a:ea typeface="ＭＳ Ｐゴシック"/>
                <a:cs typeface="ＭＳ Ｐゴシック"/>
              </a:rPr>
              <a:t>twice</a:t>
            </a:r>
            <a:r>
              <a:rPr kumimoji="1" lang="da-DK" sz="1400" b="1" dirty="0">
                <a:latin typeface="Calibri"/>
                <a:ea typeface="ＭＳ Ｐゴシック"/>
                <a:cs typeface="ＭＳ Ｐゴシック"/>
              </a:rPr>
              <a:t> as </a:t>
            </a:r>
            <a:r>
              <a:rPr kumimoji="1" lang="da-DK" sz="1400" b="1" dirty="0" err="1">
                <a:latin typeface="Calibri"/>
                <a:ea typeface="ＭＳ Ｐゴシック"/>
                <a:cs typeface="ＭＳ Ｐゴシック"/>
              </a:rPr>
              <a:t>likely</a:t>
            </a:r>
            <a:r>
              <a:rPr kumimoji="1" lang="da-DK" sz="1400" b="1" dirty="0">
                <a:latin typeface="Calibri"/>
                <a:ea typeface="ＭＳ Ｐゴシック"/>
                <a:cs typeface="ＭＳ Ｐゴシック"/>
              </a:rPr>
              <a:t> to </a:t>
            </a:r>
            <a:r>
              <a:rPr kumimoji="1" lang="da-DK" sz="1400" b="1" dirty="0" err="1">
                <a:latin typeface="Calibri"/>
                <a:ea typeface="ＭＳ Ｐゴシック"/>
                <a:cs typeface="ＭＳ Ｐゴシック"/>
              </a:rPr>
              <a:t>remain</a:t>
            </a:r>
            <a:r>
              <a:rPr kumimoji="1" lang="da-DK" sz="1400" b="1" dirty="0">
                <a:latin typeface="Calibri"/>
                <a:ea typeface="ＭＳ Ｐゴシック"/>
                <a:cs typeface="ＭＳ Ｐゴシック"/>
              </a:rPr>
              <a:t> in </a:t>
            </a:r>
            <a:r>
              <a:rPr kumimoji="1" lang="da-DK" sz="1400" b="1" dirty="0" err="1">
                <a:latin typeface="Calibri"/>
                <a:ea typeface="ＭＳ Ｐゴシック"/>
                <a:cs typeface="ＭＳ Ｐゴシック"/>
              </a:rPr>
              <a:t>treatment</a:t>
            </a:r>
            <a:r>
              <a:rPr kumimoji="1" lang="da-DK" sz="1400" b="1" dirty="0">
                <a:latin typeface="Calibri"/>
                <a:ea typeface="ＭＳ Ｐゴシック"/>
                <a:cs typeface="ＭＳ Ｐゴシック"/>
              </a:rPr>
              <a:t> for the </a:t>
            </a:r>
            <a:r>
              <a:rPr kumimoji="1" lang="da-DK" sz="1400" b="1" dirty="0" err="1">
                <a:latin typeface="Calibri"/>
                <a:ea typeface="ＭＳ Ｐゴシック"/>
                <a:cs typeface="ＭＳ Ｐゴシック"/>
              </a:rPr>
              <a:t>duration</a:t>
            </a:r>
            <a:r>
              <a:rPr kumimoji="1" lang="da-DK" sz="1400" b="1" dirty="0">
                <a:latin typeface="Calibri"/>
                <a:ea typeface="ＭＳ Ｐゴシック"/>
                <a:cs typeface="ＭＳ Ｐゴシック"/>
              </a:rPr>
              <a:t> of the </a:t>
            </a:r>
            <a:r>
              <a:rPr kumimoji="1" lang="da-DK" sz="1400" b="1" dirty="0" err="1">
                <a:latin typeface="Calibri"/>
                <a:ea typeface="ＭＳ Ｐゴシック"/>
                <a:cs typeface="ＭＳ Ｐゴシック"/>
              </a:rPr>
              <a:t>study</a:t>
            </a:r>
            <a:endParaRPr kumimoji="1" lang="da-DK" sz="1400" b="1" dirty="0">
              <a:latin typeface="Calibri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561409711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81324D551104ABC17E99622E05DEB" ma:contentTypeVersion="3" ma:contentTypeDescription="Create a new document." ma:contentTypeScope="" ma:versionID="18123155e4e6e4b1186d86e94117882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1AA2EC-63BE-47E1-9934-7FE5BBB529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420D85-8171-48BC-A4A0-33A64639BD21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F444CD6-C8FB-458B-8165-548E0DECFC9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535</TotalTime>
  <Words>374</Words>
  <Application>Microsoft Office PowerPoint</Application>
  <PresentationFormat>On-screen Show (16:9)</PresentationFormat>
  <Paragraphs>26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 - PowerPoint-Skabelon - 2022-01-28</vt:lpstr>
      <vt:lpstr>The Value of a Support System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Henrik Haase</cp:lastModifiedBy>
  <cp:revision>963</cp:revision>
  <cp:lastPrinted>2017-02-10T11:25:14Z</cp:lastPrinted>
  <dcterms:created xsi:type="dcterms:W3CDTF">2015-03-27T12:02:31Z</dcterms:created>
  <dcterms:modified xsi:type="dcterms:W3CDTF">2022-02-23T11:49:42Z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0x010100BAD81324D551104ABC17E99622E05DEB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</Properties>
</file>